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4"/>
  </p:notesMasterIdLst>
  <p:sldIdLst>
    <p:sldId id="275" r:id="rId3"/>
    <p:sldId id="27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3" r:id="rId12"/>
    <p:sldId id="276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8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672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E81182-8996-44C6-89A5-2491480FC77D}" type="datetimeFigureOut">
              <a:rPr lang="ru-RU" smtClean="0"/>
              <a:t>14.04.2017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3386A3-4D0A-4200-88F0-9095D9C779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4604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3386A3-4D0A-4200-88F0-9095D9C7792F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32785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3386A3-4D0A-4200-88F0-9095D9C7792F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20769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3386A3-4D0A-4200-88F0-9095D9C7792F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37825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3386A3-4D0A-4200-88F0-9095D9C7792F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62773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3386A3-4D0A-4200-88F0-9095D9C7792F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66934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3386A3-4D0A-4200-88F0-9095D9C7792F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19332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3386A3-4D0A-4200-88F0-9095D9C7792F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2030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3386A3-4D0A-4200-88F0-9095D9C7792F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17848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3386A3-4D0A-4200-88F0-9095D9C7792F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5961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187F6-0EC3-4699-AAB9-09C0C83C5409}" type="datetimeFigureOut">
              <a:rPr lang="ru-RU" smtClean="0"/>
              <a:t>14.04.2017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78857-81D4-4928-81EF-900445B551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9691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187F6-0EC3-4699-AAB9-09C0C83C5409}" type="datetimeFigureOut">
              <a:rPr lang="ru-RU" smtClean="0"/>
              <a:t>14.04.2017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78857-81D4-4928-81EF-900445B551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3764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187F6-0EC3-4699-AAB9-09C0C83C5409}" type="datetimeFigureOut">
              <a:rPr lang="ru-RU" smtClean="0"/>
              <a:t>14.04.2017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78857-81D4-4928-81EF-900445B551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91022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1"/>
            <a:ext cx="10239655" cy="65897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02668" y="1905000"/>
            <a:ext cx="5403273" cy="2505364"/>
          </a:xfrm>
        </p:spPr>
        <p:txBody>
          <a:bodyPr anchor="t" anchorCtr="0">
            <a:noAutofit/>
          </a:bodyPr>
          <a:lstStyle>
            <a:lvl1pPr algn="l">
              <a:defRPr sz="1800" b="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саморегулируемых организаций, основанных на членстве лиц, выполняющих инженерные изыскания, и саморегулируемых организаций основанных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на членстве лиц, осуществляющих подготовку проектной документации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" y="2264064"/>
            <a:ext cx="3915832" cy="1397000"/>
          </a:xfrm>
        </p:spPr>
        <p:txBody>
          <a:bodyPr>
            <a:noAutofit/>
          </a:bodyPr>
          <a:lstStyle>
            <a:lvl1pPr marL="0" indent="0" algn="ctr">
              <a:buNone/>
              <a:defRPr sz="9000" cap="all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VI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299EC-4AB4-0F4C-81E8-195ECA09A734}" type="slidenum">
              <a:rPr lang="en-US" smtClean="0">
                <a:solidFill>
                  <a:srgbClr val="58585B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8585B">
                  <a:lumMod val="75000"/>
                  <a:lumOff val="25000"/>
                </a:srgbClr>
              </a:solidFill>
            </a:endParaRPr>
          </a:p>
        </p:txBody>
      </p:sp>
      <p:sp>
        <p:nvSpPr>
          <p:cNvPr id="8" name="Subtitle 2"/>
          <p:cNvSpPr txBox="1">
            <a:spLocks/>
          </p:cNvSpPr>
          <p:nvPr userDrawn="1"/>
        </p:nvSpPr>
        <p:spPr>
          <a:xfrm>
            <a:off x="1" y="3661065"/>
            <a:ext cx="3915833" cy="7723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600" kern="1200" cap="all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dirty="0" smtClean="0">
                <a:solidFill>
                  <a:prstClr val="white"/>
                </a:solidFill>
              </a:rPr>
              <a:t>съезд</a:t>
            </a:r>
            <a:endParaRPr lang="en-US" sz="3600" dirty="0">
              <a:solidFill>
                <a:prstClr val="white"/>
              </a:solidFill>
            </a:endParaRPr>
          </a:p>
        </p:txBody>
      </p:sp>
      <p:sp>
        <p:nvSpPr>
          <p:cNvPr id="9" name="Subtitle 2"/>
          <p:cNvSpPr txBox="1">
            <a:spLocks/>
          </p:cNvSpPr>
          <p:nvPr userDrawn="1"/>
        </p:nvSpPr>
        <p:spPr>
          <a:xfrm>
            <a:off x="3915834" y="4745183"/>
            <a:ext cx="2411076" cy="184453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600" kern="1200" cap="all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cap="none" dirty="0" err="1" smtClean="0">
                <a:solidFill>
                  <a:srgbClr val="58585B"/>
                </a:solidFill>
              </a:rPr>
              <a:t>www.nopriz.ru</a:t>
            </a:r>
            <a:endParaRPr lang="en-US" sz="1800" cap="none" dirty="0">
              <a:solidFill>
                <a:srgbClr val="58585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614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3594"/>
            <a:ext cx="10560243" cy="66042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18182" y="260351"/>
            <a:ext cx="5624369" cy="1699635"/>
          </a:xfrm>
        </p:spPr>
        <p:txBody>
          <a:bodyPr anchor="t" anchorCtr="0"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r>
              <a:rPr lang="ru-RU" dirty="0" smtClean="0"/>
              <a:t>Посохин </a:t>
            </a:r>
            <a:br>
              <a:rPr lang="ru-RU" dirty="0" smtClean="0"/>
            </a:br>
            <a:r>
              <a:rPr lang="ru-RU" dirty="0" smtClean="0"/>
              <a:t>Михаил  Михайлович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18182" y="2586182"/>
            <a:ext cx="5624369" cy="1985819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accent6"/>
                </a:solidFill>
              </a:defRPr>
            </a:lvl2pPr>
            <a:lvl3pPr>
              <a:defRPr sz="1800">
                <a:solidFill>
                  <a:schemeClr val="accent6"/>
                </a:solidFill>
              </a:defRPr>
            </a:lvl3pPr>
            <a:lvl4pPr>
              <a:defRPr sz="1800">
                <a:solidFill>
                  <a:schemeClr val="accent6"/>
                </a:solidFill>
              </a:defRPr>
            </a:lvl4pPr>
            <a:lvl5pPr>
              <a:defRPr sz="1800">
                <a:solidFill>
                  <a:schemeClr val="accent6"/>
                </a:solidFill>
              </a:defRPr>
            </a:lvl5pPr>
          </a:lstStyle>
          <a:p>
            <a:pPr lvl="0"/>
            <a:r>
              <a:rPr lang="ru-RU" dirty="0" smtClean="0"/>
              <a:t>Президент Национального</a:t>
            </a:r>
          </a:p>
          <a:p>
            <a:pPr lvl="0"/>
            <a:r>
              <a:rPr lang="ru-RU" dirty="0" smtClean="0"/>
              <a:t>объединения изыскателей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и проектировщиков, </a:t>
            </a:r>
          </a:p>
          <a:p>
            <a:pPr lvl="0"/>
            <a:r>
              <a:rPr lang="ru-RU" dirty="0" smtClean="0"/>
              <a:t>Народный архитектор России,</a:t>
            </a:r>
          </a:p>
          <a:p>
            <a:pPr lvl="0"/>
            <a:r>
              <a:rPr lang="ru-RU" dirty="0" smtClean="0"/>
              <a:t>Академик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299EC-4AB4-0F4C-81E8-195ECA09A734}" type="slidenum">
              <a:rPr lang="en-US" smtClean="0">
                <a:solidFill>
                  <a:srgbClr val="58585B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>
              <a:solidFill>
                <a:srgbClr val="58585B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1" y="1627188"/>
            <a:ext cx="4186767" cy="3141662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95688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0242217" cy="47451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1151" y="1"/>
            <a:ext cx="2878668" cy="2906713"/>
          </a:xfrm>
        </p:spPr>
        <p:txBody>
          <a:bodyPr anchor="ctr" anchorCtr="0">
            <a:normAutofit/>
          </a:bodyPr>
          <a:lstStyle>
            <a:lvl1pPr algn="l">
              <a:defRPr sz="3000" b="0" cap="none">
                <a:solidFill>
                  <a:schemeClr val="bg1"/>
                </a:solidFill>
              </a:defRPr>
            </a:lvl1pPr>
          </a:lstStyle>
          <a:p>
            <a:r>
              <a:rPr lang="bg-BG" dirty="0" smtClean="0"/>
              <a:t>Регламент </a:t>
            </a:r>
            <a:br>
              <a:rPr lang="bg-BG" dirty="0" smtClean="0"/>
            </a:br>
            <a:r>
              <a:rPr lang="bg-BG" dirty="0" smtClean="0"/>
              <a:t>IV Съезда </a:t>
            </a:r>
            <a:br>
              <a:rPr lang="bg-BG" dirty="0" smtClean="0"/>
            </a:br>
            <a:r>
              <a:rPr lang="bg-BG" dirty="0" smtClean="0"/>
              <a:t>НОПРИЗ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279515" y="923637"/>
            <a:ext cx="5695759" cy="353290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 b="0" baseline="0">
                <a:solidFill>
                  <a:schemeClr val="accent6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1. Продолжительность</a:t>
            </a:r>
          </a:p>
          <a:p>
            <a:pPr lvl="0"/>
            <a:r>
              <a:rPr lang="ru-RU" dirty="0" smtClean="0"/>
              <a:t>	не должна превышать: </a:t>
            </a:r>
          </a:p>
          <a:p>
            <a:pPr lvl="0"/>
            <a:r>
              <a:rPr lang="ru-RU" dirty="0" smtClean="0"/>
              <a:t> 	– для доклада – 15 минут; </a:t>
            </a:r>
          </a:p>
          <a:p>
            <a:pPr lvl="0"/>
            <a:r>
              <a:rPr lang="ru-RU" dirty="0" smtClean="0"/>
              <a:t>  	– выступления в прениях – </a:t>
            </a:r>
          </a:p>
          <a:p>
            <a:pPr lvl="0"/>
            <a:r>
              <a:rPr lang="ru-RU" dirty="0" smtClean="0"/>
              <a:t>	3 минуты; </a:t>
            </a:r>
          </a:p>
          <a:p>
            <a:pPr lvl="0"/>
            <a:r>
              <a:rPr lang="ru-RU" dirty="0" smtClean="0"/>
              <a:t>  	– для ответов на вопросы, </a:t>
            </a:r>
          </a:p>
          <a:p>
            <a:pPr lvl="0"/>
            <a:r>
              <a:rPr lang="ru-RU" dirty="0" smtClean="0"/>
              <a:t>	сообщений, справок – 3</a:t>
            </a:r>
            <a:r>
              <a:rPr lang="en-US" dirty="0" smtClean="0"/>
              <a:t> </a:t>
            </a:r>
            <a:r>
              <a:rPr lang="ru-RU" dirty="0" smtClean="0"/>
              <a:t>минуты </a:t>
            </a:r>
          </a:p>
          <a:p>
            <a:pPr lvl="0"/>
            <a:endParaRPr lang="ru-RU" dirty="0" smtClean="0"/>
          </a:p>
          <a:p>
            <a:pPr lvl="0"/>
            <a:r>
              <a:rPr lang="ru-RU" dirty="0" smtClean="0"/>
              <a:t>2. Съезд завершить до 11:30</a:t>
            </a:r>
          </a:p>
          <a:p>
            <a:pPr lvl="0"/>
            <a:r>
              <a:rPr lang="ru-RU" dirty="0" smtClean="0"/>
              <a:t>	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299EC-4AB4-0F4C-81E8-195ECA09A734}" type="slidenum">
              <a:rPr lang="en-US" smtClean="0">
                <a:solidFill>
                  <a:srgbClr val="58585B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>
              <a:solidFill>
                <a:srgbClr val="58585B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073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0256125" cy="4722091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527030" y="3176153"/>
            <a:ext cx="3494425" cy="1303483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г. Москва,</a:t>
            </a:r>
          </a:p>
          <a:p>
            <a:pPr lvl="0"/>
            <a:r>
              <a:rPr lang="ru-RU" dirty="0" smtClean="0"/>
              <a:t>ул. Юбилейная, </a:t>
            </a:r>
          </a:p>
          <a:p>
            <a:pPr lvl="0"/>
            <a:r>
              <a:rPr lang="ru-RU" dirty="0" smtClean="0"/>
              <a:t>д.1 стр.1 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/>
            </a:lvl1pPr>
          </a:lstStyle>
          <a:p>
            <a:fld id="{23B299EC-4AB4-0F4C-81E8-195ECA09A734}" type="slidenum">
              <a:rPr lang="en-US" smtClean="0">
                <a:solidFill>
                  <a:srgbClr val="58585B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>
              <a:solidFill>
                <a:srgbClr val="58585B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282267" cy="471170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1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6527030" y="2044697"/>
            <a:ext cx="3494425" cy="1131456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bg2"/>
                </a:solidFill>
              </a:defRPr>
            </a:lvl2pPr>
            <a:lvl3pPr marL="914400" indent="0">
              <a:buNone/>
              <a:defRPr sz="1800">
                <a:solidFill>
                  <a:schemeClr val="bg2"/>
                </a:solidFill>
              </a:defRPr>
            </a:lvl3pPr>
            <a:lvl4pPr marL="1371600" indent="0">
              <a:buNone/>
              <a:defRPr sz="1800">
                <a:solidFill>
                  <a:schemeClr val="bg2"/>
                </a:solidFill>
              </a:defRPr>
            </a:lvl4pPr>
            <a:lvl5pPr marL="1828800" indent="0">
              <a:buNone/>
              <a:defRPr sz="1800">
                <a:solidFill>
                  <a:schemeClr val="bg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dirty="0" smtClean="0"/>
              <a:t>Место проведения: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2353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1"/>
            <a:ext cx="10241292" cy="64048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65454" y="1616364"/>
            <a:ext cx="3448244" cy="300181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Спасибо!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40785" y="274638"/>
            <a:ext cx="5508913" cy="579726"/>
          </a:xfrm>
        </p:spPr>
        <p:txBody>
          <a:bodyPr anchor="t" anchorCtr="0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Контакты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0785" y="854365"/>
            <a:ext cx="5508913" cy="3636819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299EC-4AB4-0F4C-81E8-195ECA09A734}" type="slidenum">
              <a:rPr lang="en-US" smtClean="0">
                <a:solidFill>
                  <a:srgbClr val="58585B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>
              <a:solidFill>
                <a:srgbClr val="58585B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8121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ного текс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299EC-4AB4-0F4C-81E8-195ECA09A734}" type="slidenum">
              <a:rPr lang="en-US" smtClean="0">
                <a:solidFill>
                  <a:srgbClr val="58585B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8585B">
                  <a:lumMod val="75000"/>
                  <a:lumOff val="25000"/>
                </a:srgbClr>
              </a:solidFill>
            </a:endParaRPr>
          </a:p>
        </p:txBody>
      </p:sp>
      <p:grpSp>
        <p:nvGrpSpPr>
          <p:cNvPr id="2" name="Группа 1"/>
          <p:cNvGrpSpPr/>
          <p:nvPr userDrawn="1"/>
        </p:nvGrpSpPr>
        <p:grpSpPr>
          <a:xfrm>
            <a:off x="1" y="-8996"/>
            <a:ext cx="10259484" cy="6866996"/>
            <a:chOff x="0" y="-8996"/>
            <a:chExt cx="7694613" cy="6866996"/>
          </a:xfrm>
        </p:grpSpPr>
        <p:sp>
          <p:nvSpPr>
            <p:cNvPr id="13" name="Freeform 7"/>
            <p:cNvSpPr>
              <a:spLocks/>
            </p:cNvSpPr>
            <p:nvPr userDrawn="1"/>
          </p:nvSpPr>
          <p:spPr bwMode="auto">
            <a:xfrm>
              <a:off x="0" y="3810000"/>
              <a:ext cx="3060700" cy="3048000"/>
            </a:xfrm>
            <a:custGeom>
              <a:avLst/>
              <a:gdLst>
                <a:gd name="T0" fmla="*/ 0 w 1691"/>
                <a:gd name="T1" fmla="*/ 1681 h 1681"/>
                <a:gd name="T2" fmla="*/ 0 w 1691"/>
                <a:gd name="T3" fmla="*/ 1681 h 1681"/>
                <a:gd name="T4" fmla="*/ 1691 w 1691"/>
                <a:gd name="T5" fmla="*/ 1681 h 1681"/>
                <a:gd name="T6" fmla="*/ 1691 w 1691"/>
                <a:gd name="T7" fmla="*/ 0 h 1681"/>
                <a:gd name="T8" fmla="*/ 0 w 1691"/>
                <a:gd name="T9" fmla="*/ 0 h 1681"/>
                <a:gd name="T10" fmla="*/ 0 w 1691"/>
                <a:gd name="T11" fmla="*/ 1681 h 1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91" h="1681">
                  <a:moveTo>
                    <a:pt x="0" y="1681"/>
                  </a:moveTo>
                  <a:lnTo>
                    <a:pt x="0" y="1681"/>
                  </a:lnTo>
                  <a:lnTo>
                    <a:pt x="1691" y="1681"/>
                  </a:lnTo>
                  <a:lnTo>
                    <a:pt x="1691" y="0"/>
                  </a:lnTo>
                  <a:lnTo>
                    <a:pt x="0" y="0"/>
                  </a:lnTo>
                  <a:lnTo>
                    <a:pt x="0" y="1681"/>
                  </a:lnTo>
                  <a:close/>
                </a:path>
              </a:pathLst>
            </a:custGeom>
            <a:solidFill>
              <a:srgbClr val="EC1C2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sz="1800">
                <a:solidFill>
                  <a:srgbClr val="58585B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 userDrawn="1"/>
          </p:nvSpPr>
          <p:spPr bwMode="auto">
            <a:xfrm>
              <a:off x="1836738" y="1"/>
              <a:ext cx="5857875" cy="5706836"/>
            </a:xfrm>
            <a:custGeom>
              <a:avLst/>
              <a:gdLst>
                <a:gd name="T0" fmla="*/ 0 w 2976"/>
                <a:gd name="T1" fmla="*/ 2975 h 2975"/>
                <a:gd name="T2" fmla="*/ 0 w 2976"/>
                <a:gd name="T3" fmla="*/ 2975 h 2975"/>
                <a:gd name="T4" fmla="*/ 2976 w 2976"/>
                <a:gd name="T5" fmla="*/ 2975 h 2975"/>
                <a:gd name="T6" fmla="*/ 2976 w 2976"/>
                <a:gd name="T7" fmla="*/ 0 h 2975"/>
                <a:gd name="T8" fmla="*/ 0 w 2976"/>
                <a:gd name="T9" fmla="*/ 0 h 2975"/>
                <a:gd name="T10" fmla="*/ 0 w 2976"/>
                <a:gd name="T11" fmla="*/ 2975 h 29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76" h="2975">
                  <a:moveTo>
                    <a:pt x="0" y="2975"/>
                  </a:moveTo>
                  <a:lnTo>
                    <a:pt x="0" y="2975"/>
                  </a:lnTo>
                  <a:lnTo>
                    <a:pt x="2976" y="2975"/>
                  </a:lnTo>
                  <a:lnTo>
                    <a:pt x="2976" y="0"/>
                  </a:lnTo>
                  <a:lnTo>
                    <a:pt x="0" y="0"/>
                  </a:lnTo>
                  <a:lnTo>
                    <a:pt x="0" y="2975"/>
                  </a:ln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sz="1800">
                <a:solidFill>
                  <a:srgbClr val="58585B"/>
                </a:solidFill>
              </a:endParaRPr>
            </a:p>
          </p:txBody>
        </p:sp>
        <p:sp>
          <p:nvSpPr>
            <p:cNvPr id="9" name="Freeform 6"/>
            <p:cNvSpPr>
              <a:spLocks/>
            </p:cNvSpPr>
            <p:nvPr userDrawn="1"/>
          </p:nvSpPr>
          <p:spPr bwMode="auto">
            <a:xfrm>
              <a:off x="0" y="-8996"/>
              <a:ext cx="1836738" cy="1833563"/>
            </a:xfrm>
            <a:custGeom>
              <a:avLst/>
              <a:gdLst>
                <a:gd name="T0" fmla="*/ 0 w 984"/>
                <a:gd name="T1" fmla="*/ 981 h 981"/>
                <a:gd name="T2" fmla="*/ 0 w 984"/>
                <a:gd name="T3" fmla="*/ 981 h 981"/>
                <a:gd name="T4" fmla="*/ 984 w 984"/>
                <a:gd name="T5" fmla="*/ 981 h 981"/>
                <a:gd name="T6" fmla="*/ 984 w 984"/>
                <a:gd name="T7" fmla="*/ 0 h 981"/>
                <a:gd name="T8" fmla="*/ 0 w 984"/>
                <a:gd name="T9" fmla="*/ 0 h 981"/>
                <a:gd name="T10" fmla="*/ 0 w 984"/>
                <a:gd name="T11" fmla="*/ 981 h 9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4" h="981">
                  <a:moveTo>
                    <a:pt x="0" y="981"/>
                  </a:moveTo>
                  <a:lnTo>
                    <a:pt x="0" y="981"/>
                  </a:lnTo>
                  <a:lnTo>
                    <a:pt x="984" y="981"/>
                  </a:lnTo>
                  <a:lnTo>
                    <a:pt x="984" y="0"/>
                  </a:lnTo>
                  <a:lnTo>
                    <a:pt x="0" y="0"/>
                  </a:lnTo>
                  <a:lnTo>
                    <a:pt x="0" y="981"/>
                  </a:lnTo>
                  <a:close/>
                </a:path>
              </a:pathLst>
            </a:custGeom>
            <a:solidFill>
              <a:srgbClr val="2D71C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sz="1800">
                <a:solidFill>
                  <a:srgbClr val="58585B"/>
                </a:solidFill>
              </a:endParaRPr>
            </a:p>
          </p:txBody>
        </p:sp>
      </p:grpSp>
      <p:sp>
        <p:nvSpPr>
          <p:cNvPr id="10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217715" y="138793"/>
            <a:ext cx="2024744" cy="1518558"/>
          </a:xfrm>
        </p:spPr>
        <p:txBody>
          <a:bodyPr anchor="ctr" anchorCtr="0">
            <a:normAutofit/>
          </a:bodyPr>
          <a:lstStyle>
            <a:lvl1pPr algn="ctr">
              <a:defRPr sz="1600" b="0" cap="none" baseline="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Заголовок материала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 userDrawn="1">
            <p:ph type="body" idx="1" hasCustomPrompt="1"/>
          </p:nvPr>
        </p:nvSpPr>
        <p:spPr>
          <a:xfrm>
            <a:off x="2743201" y="650484"/>
            <a:ext cx="7232073" cy="4909396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100" b="0" baseline="0">
                <a:solidFill>
                  <a:schemeClr val="accent6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Текст материала</a:t>
            </a:r>
          </a:p>
          <a:p>
            <a:pPr lvl="0"/>
            <a:r>
              <a:rPr lang="ru-RU" dirty="0" smtClean="0"/>
              <a:t>	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45077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ного текст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299EC-4AB4-0F4C-81E8-195ECA09A734}" type="slidenum">
              <a:rPr lang="en-US" smtClean="0">
                <a:solidFill>
                  <a:srgbClr val="58585B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8585B">
                  <a:lumMod val="75000"/>
                  <a:lumOff val="25000"/>
                </a:srgbClr>
              </a:solidFill>
            </a:endParaRPr>
          </a:p>
        </p:txBody>
      </p:sp>
      <p:grpSp>
        <p:nvGrpSpPr>
          <p:cNvPr id="4" name="Группа 3"/>
          <p:cNvGrpSpPr/>
          <p:nvPr userDrawn="1"/>
        </p:nvGrpSpPr>
        <p:grpSpPr>
          <a:xfrm>
            <a:off x="1" y="-8467"/>
            <a:ext cx="10259484" cy="5715303"/>
            <a:chOff x="0" y="-8467"/>
            <a:chExt cx="7694613" cy="5715303"/>
          </a:xfrm>
        </p:grpSpPr>
        <p:sp>
          <p:nvSpPr>
            <p:cNvPr id="6" name="Freeform 5"/>
            <p:cNvSpPr>
              <a:spLocks/>
            </p:cNvSpPr>
            <p:nvPr userDrawn="1"/>
          </p:nvSpPr>
          <p:spPr bwMode="auto">
            <a:xfrm>
              <a:off x="1836738" y="0"/>
              <a:ext cx="5857875" cy="5706836"/>
            </a:xfrm>
            <a:custGeom>
              <a:avLst/>
              <a:gdLst>
                <a:gd name="T0" fmla="*/ 0 w 2976"/>
                <a:gd name="T1" fmla="*/ 2975 h 2975"/>
                <a:gd name="T2" fmla="*/ 0 w 2976"/>
                <a:gd name="T3" fmla="*/ 2975 h 2975"/>
                <a:gd name="T4" fmla="*/ 2976 w 2976"/>
                <a:gd name="T5" fmla="*/ 2975 h 2975"/>
                <a:gd name="T6" fmla="*/ 2976 w 2976"/>
                <a:gd name="T7" fmla="*/ 0 h 2975"/>
                <a:gd name="T8" fmla="*/ 0 w 2976"/>
                <a:gd name="T9" fmla="*/ 0 h 2975"/>
                <a:gd name="T10" fmla="*/ 0 w 2976"/>
                <a:gd name="T11" fmla="*/ 2975 h 29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76" h="2975">
                  <a:moveTo>
                    <a:pt x="0" y="2975"/>
                  </a:moveTo>
                  <a:lnTo>
                    <a:pt x="0" y="2975"/>
                  </a:lnTo>
                  <a:lnTo>
                    <a:pt x="2976" y="2975"/>
                  </a:lnTo>
                  <a:lnTo>
                    <a:pt x="2976" y="0"/>
                  </a:lnTo>
                  <a:lnTo>
                    <a:pt x="0" y="0"/>
                  </a:lnTo>
                  <a:lnTo>
                    <a:pt x="0" y="2975"/>
                  </a:ln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sz="1800" u="sng">
                <a:solidFill>
                  <a:srgbClr val="58585B"/>
                </a:solidFill>
              </a:endParaRPr>
            </a:p>
          </p:txBody>
        </p:sp>
        <p:sp>
          <p:nvSpPr>
            <p:cNvPr id="7" name="Freeform 6"/>
            <p:cNvSpPr>
              <a:spLocks/>
            </p:cNvSpPr>
            <p:nvPr userDrawn="1"/>
          </p:nvSpPr>
          <p:spPr bwMode="auto">
            <a:xfrm>
              <a:off x="0" y="-8467"/>
              <a:ext cx="1836738" cy="1833563"/>
            </a:xfrm>
            <a:custGeom>
              <a:avLst/>
              <a:gdLst>
                <a:gd name="T0" fmla="*/ 0 w 984"/>
                <a:gd name="T1" fmla="*/ 981 h 981"/>
                <a:gd name="T2" fmla="*/ 0 w 984"/>
                <a:gd name="T3" fmla="*/ 981 h 981"/>
                <a:gd name="T4" fmla="*/ 984 w 984"/>
                <a:gd name="T5" fmla="*/ 981 h 981"/>
                <a:gd name="T6" fmla="*/ 984 w 984"/>
                <a:gd name="T7" fmla="*/ 0 h 981"/>
                <a:gd name="T8" fmla="*/ 0 w 984"/>
                <a:gd name="T9" fmla="*/ 0 h 981"/>
                <a:gd name="T10" fmla="*/ 0 w 984"/>
                <a:gd name="T11" fmla="*/ 981 h 9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4" h="981">
                  <a:moveTo>
                    <a:pt x="0" y="981"/>
                  </a:moveTo>
                  <a:lnTo>
                    <a:pt x="0" y="981"/>
                  </a:lnTo>
                  <a:lnTo>
                    <a:pt x="984" y="981"/>
                  </a:lnTo>
                  <a:lnTo>
                    <a:pt x="984" y="0"/>
                  </a:lnTo>
                  <a:lnTo>
                    <a:pt x="0" y="0"/>
                  </a:lnTo>
                  <a:lnTo>
                    <a:pt x="0" y="981"/>
                  </a:lnTo>
                  <a:close/>
                </a:path>
              </a:pathLst>
            </a:custGeom>
            <a:solidFill>
              <a:srgbClr val="2D71C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sz="1800" u="sng">
                <a:solidFill>
                  <a:srgbClr val="58585B"/>
                </a:solidFill>
              </a:endParaRPr>
            </a:p>
          </p:txBody>
        </p:sp>
      </p:grp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743201" y="650484"/>
            <a:ext cx="7232073" cy="4909396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100" b="0" baseline="0">
                <a:solidFill>
                  <a:schemeClr val="accent6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Текст материала</a:t>
            </a:r>
          </a:p>
          <a:p>
            <a:pPr lvl="0"/>
            <a:r>
              <a:rPr lang="ru-RU" dirty="0" smtClean="0"/>
              <a:t>	</a:t>
            </a:r>
            <a:endParaRPr lang="en-US" dirty="0" smtClean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217715" y="138793"/>
            <a:ext cx="2024744" cy="1518558"/>
          </a:xfrm>
        </p:spPr>
        <p:txBody>
          <a:bodyPr anchor="ctr" anchorCtr="0">
            <a:normAutofit/>
          </a:bodyPr>
          <a:lstStyle>
            <a:lvl1pPr algn="ctr">
              <a:defRPr sz="1600" b="0" cap="none" baseline="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Заголовок материала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727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187F6-0EC3-4699-AAB9-09C0C83C5409}" type="datetimeFigureOut">
              <a:rPr lang="ru-RU" smtClean="0"/>
              <a:t>14.04.2017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78857-81D4-4928-81EF-900445B551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0374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187F6-0EC3-4699-AAB9-09C0C83C5409}" type="datetimeFigureOut">
              <a:rPr lang="ru-RU" smtClean="0"/>
              <a:t>14.04.2017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78857-81D4-4928-81EF-900445B551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3439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187F6-0EC3-4699-AAB9-09C0C83C5409}" type="datetimeFigureOut">
              <a:rPr lang="ru-RU" smtClean="0"/>
              <a:t>14.04.2017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78857-81D4-4928-81EF-900445B551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5920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187F6-0EC3-4699-AAB9-09C0C83C5409}" type="datetimeFigureOut">
              <a:rPr lang="ru-RU" smtClean="0"/>
              <a:t>14.04.2017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78857-81D4-4928-81EF-900445B551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8022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187F6-0EC3-4699-AAB9-09C0C83C5409}" type="datetimeFigureOut">
              <a:rPr lang="ru-RU" smtClean="0"/>
              <a:t>14.04.2017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78857-81D4-4928-81EF-900445B551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275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187F6-0EC3-4699-AAB9-09C0C83C5409}" type="datetimeFigureOut">
              <a:rPr lang="ru-RU" smtClean="0"/>
              <a:t>14.04.2017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78857-81D4-4928-81EF-900445B551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5418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187F6-0EC3-4699-AAB9-09C0C83C5409}" type="datetimeFigureOut">
              <a:rPr lang="ru-RU" smtClean="0"/>
              <a:t>14.04.2017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78857-81D4-4928-81EF-900445B551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3787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187F6-0EC3-4699-AAB9-09C0C83C5409}" type="datetimeFigureOut">
              <a:rPr lang="ru-RU" smtClean="0"/>
              <a:t>14.04.2017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78857-81D4-4928-81EF-900445B551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0531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A187F6-0EC3-4699-AAB9-09C0C83C5409}" type="datetimeFigureOut">
              <a:rPr lang="ru-RU" smtClean="0"/>
              <a:t>14.04.2017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878857-81D4-4928-81EF-900445B551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2821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963295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1"/>
            <a:ext cx="9632951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42551" y="274639"/>
            <a:ext cx="1612900" cy="3758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457200"/>
            <a:fld id="{23B299EC-4AB4-0F4C-81E8-195ECA09A734}" type="slidenum">
              <a:rPr lang="en-US" smtClean="0">
                <a:solidFill>
                  <a:srgbClr val="58585B">
                    <a:lumMod val="75000"/>
                    <a:lumOff val="25000"/>
                  </a:srgbClr>
                </a:solidFill>
              </a:rPr>
              <a:pPr defTabSz="457200"/>
              <a:t>‹#›</a:t>
            </a:fld>
            <a:endParaRPr lang="en-US" dirty="0">
              <a:solidFill>
                <a:srgbClr val="58585B">
                  <a:lumMod val="75000"/>
                  <a:lumOff val="2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242551" y="6145069"/>
            <a:ext cx="1612900" cy="439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542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3600" dirty="0" smtClean="0"/>
              <a:t>НАЦИОНАЛЬНЫЙ РЕЕСТР СПЕЦИАЛИСТОВ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VI</a:t>
            </a:r>
            <a:endParaRPr lang="en-US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" y="1850682"/>
            <a:ext cx="3915832" cy="2893334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0547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257108" y="1170738"/>
            <a:ext cx="11634537" cy="5225383"/>
          </a:xfrm>
          <a:prstGeom prst="rect">
            <a:avLst/>
          </a:prstGeom>
          <a:solidFill>
            <a:schemeClr val="bg2">
              <a:lumMod val="25000"/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Телефон технической поддержки (по вопросам эксплуатации автоматизированной системы национального реестра специалистов (АИС НРС) и внесения сведений в формы АИС НРС): +7 (812) 242-76-66</a:t>
            </a:r>
            <a:endParaRPr lang="ru-RU" sz="14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4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Телефоны сотрудников 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Аппарата НОПРИЗ: +7 (495) 984-21-34 </a:t>
            </a:r>
            <a:b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Организационные вопросы по порядку ведения национального реестра специалистов, включения в реестр сведений о физических лицах и исключения таких сведений, внесения изменений в сведения о физических лицах, включенные в реестр:</a:t>
            </a:r>
            <a:endParaRPr lang="ru-RU" sz="14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Добавочный 154 — Горюнов Михаил Викторович</a:t>
            </a:r>
            <a:endParaRPr lang="ru-RU" sz="14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Добавочный 171 — Фролов Алексей Викторович </a:t>
            </a:r>
            <a:endParaRPr lang="ru-RU" sz="14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Юридическое сопровождение (разъяснение предъявляемых требований к физическим лицам и его документам, для внесения сведений о них в национальный реестр специалистов): </a:t>
            </a:r>
            <a:endParaRPr lang="ru-RU" sz="14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Добавочный 126 — Рожков Александр Васильевич </a:t>
            </a:r>
            <a:endParaRPr lang="ru-RU" sz="14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Добавочный 126 — Павленко Сергей Сергеевич</a:t>
            </a:r>
            <a:endParaRPr lang="ru-RU" sz="14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252" y="108284"/>
            <a:ext cx="2374385" cy="926432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2658982" y="44913"/>
            <a:ext cx="9240252" cy="926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ru-RU" sz="3600" dirty="0" smtClean="0">
                <a:solidFill>
                  <a:prstClr val="black"/>
                </a:solidFill>
              </a:rPr>
              <a:t>НАЦИОНАЛЬНЫЙ РЕЕСТР СПЕЦИАЛИСТОВ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78857-81D4-4928-81EF-900445B5515F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176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3600" dirty="0" smtClean="0"/>
              <a:t>СПАСИБО</a:t>
            </a:r>
            <a:br>
              <a:rPr lang="ru-RU" sz="3600" dirty="0" smtClean="0"/>
            </a:br>
            <a:r>
              <a:rPr lang="ru-RU" sz="3600" dirty="0" smtClean="0"/>
              <a:t>ЗА </a:t>
            </a:r>
            <a:br>
              <a:rPr lang="ru-RU" sz="3600" dirty="0" smtClean="0"/>
            </a:br>
            <a:r>
              <a:rPr lang="ru-RU" sz="3600" dirty="0" smtClean="0"/>
              <a:t>ВНИМАНИЕ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VI</a:t>
            </a:r>
            <a:endParaRPr lang="en-US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" y="1850682"/>
            <a:ext cx="3915832" cy="2893334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272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257108" y="1170738"/>
            <a:ext cx="11634537" cy="5225383"/>
          </a:xfrm>
          <a:prstGeom prst="rect">
            <a:avLst/>
          </a:prstGeom>
          <a:solidFill>
            <a:schemeClr val="bg2">
              <a:lumMod val="25000"/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01 июля 2017 года индивидуальные предприниматели и юридические лица для приема в члены саморегулируемой организации будут обязаны представить документы, подтверждающие наличие у них специалистов, отвечающих требованиям статьи 55.5-1 Градостроительного кодекса РФ и сведения о которых внесены в Национальный реестр специалистов в области инженерных изысканий и архитектурно-строительного проектирования.</a:t>
            </a:r>
            <a:endParaRPr lang="ru-RU" sz="20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Ведение Национального реестра специалистов в области инженерных изысканий и архитектурно-строительного проектирования возложено на Национальное объединение изыскателей и проектировщиков.</a:t>
            </a:r>
            <a:endParaRPr lang="ru-RU" sz="20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252" y="108284"/>
            <a:ext cx="2374385" cy="926432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2658982" y="44913"/>
            <a:ext cx="9240252" cy="926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ru-RU" sz="3600" dirty="0" smtClean="0">
                <a:solidFill>
                  <a:prstClr val="black"/>
                </a:solidFill>
              </a:rPr>
              <a:t>НАЦИОНАЛЬНЫЙ РЕЕСТР СПЕЦИАЛИСТОВ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78857-81D4-4928-81EF-900445B5515F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2012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257108" y="1170738"/>
            <a:ext cx="11634537" cy="5225383"/>
          </a:xfrm>
          <a:prstGeom prst="rect">
            <a:avLst/>
          </a:prstGeom>
          <a:solidFill>
            <a:schemeClr val="bg2">
              <a:lumMod val="25000"/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соответствии с частью 11 статьи 55.5-1 Градостроительного кодекса РФ в Национальный реестр будет содержать следующие сведения о специалистах:</a:t>
            </a:r>
            <a:endParaRPr lang="ru-RU" sz="20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фамилия, имя, отчество (при наличии);</a:t>
            </a:r>
            <a:endParaRPr lang="ru-RU" sz="20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вид осуществляемых физическим лицом работ (организация выполнения работ по инженерным изысканиям, по подготовке проектной документации);</a:t>
            </a:r>
            <a:endParaRPr lang="ru-RU" sz="20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дата принятия решения о включении сведений о физическом лице в Национальный реестр специалистов или решения об исключении сведений о таком физическом лице из него;</a:t>
            </a:r>
            <a:endParaRPr lang="ru-RU" sz="20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Также планируется, согласно проекта Порядка ведения национального реестра специалистов, утверждаемого Минстроем России, присвоение таким специалистам идентификационного номера специалиста.</a:t>
            </a:r>
            <a:endParaRPr lang="ru-RU" sz="20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252" y="108284"/>
            <a:ext cx="2374385" cy="926432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2658982" y="44913"/>
            <a:ext cx="9240252" cy="926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ru-RU" sz="3600" dirty="0" smtClean="0">
                <a:solidFill>
                  <a:prstClr val="black"/>
                </a:solidFill>
              </a:rPr>
              <a:t>НАЦИОНАЛЬНЫЙ РЕЕСТР СПЕЦИАЛИСТОВ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78857-81D4-4928-81EF-900445B5515F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42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257108" y="1170738"/>
            <a:ext cx="11634537" cy="5225383"/>
          </a:xfrm>
          <a:prstGeom prst="rect">
            <a:avLst/>
          </a:prstGeom>
          <a:solidFill>
            <a:schemeClr val="bg2">
              <a:lumMod val="25000"/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Сведения о физическом лице будут включаться Национальным объединением саморегулируемых организаций в Национальный реестр на основании заявления такого лица при условии его соответствия минимальным требованиям: это</a:t>
            </a:r>
            <a:endParaRPr lang="ru-RU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1) наличие высшего образования по профессии, специальности или направлению подготовки в области строительства;</a:t>
            </a:r>
            <a:endParaRPr lang="ru-RU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2) наличие стажа работы соответственно в организациях, выполняющих инженерные изыскания, осуществляющих подготовку проектной документации, строительство, реконструкцию, капитальный ремонт объектов капитального строительства на инженерных должностях не менее чем три года;</a:t>
            </a:r>
            <a:endParaRPr lang="ru-RU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3) наличие общего трудового стажа по профессии, специальности или направлению подготовки в области строительства не менее чем десять лет;</a:t>
            </a:r>
            <a:endParaRPr lang="ru-RU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4) повышение квалификации специалиста по направлению подготовки в области строительства не реже одного раза в пять лет;</a:t>
            </a:r>
            <a:endParaRPr lang="ru-RU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5) наличие разрешения на работу (для иностранных граждан).</a:t>
            </a:r>
            <a:endParaRPr lang="ru-RU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252" y="108284"/>
            <a:ext cx="2374385" cy="926432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2658982" y="44913"/>
            <a:ext cx="9240252" cy="926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ru-RU" sz="3600" dirty="0" smtClean="0">
                <a:solidFill>
                  <a:prstClr val="black"/>
                </a:solidFill>
              </a:rPr>
              <a:t>НАЦИОНАЛЬНЫЙ РЕЕСТР СПЕЦИАЛИСТОВ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78857-81D4-4928-81EF-900445B5515F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450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257108" y="1170738"/>
            <a:ext cx="11634537" cy="5225383"/>
          </a:xfrm>
          <a:prstGeom prst="rect">
            <a:avLst/>
          </a:prstGeom>
          <a:solidFill>
            <a:schemeClr val="bg2">
              <a:lumMod val="25000"/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Национальным объединением изыскателей и проектировщиков принят Регламент о порядке создания, эксплуатации и ведения Национального реестра специалистов и руководителей в области инженерных изысканий и архитектурно-строительного проектирования (после утверждения Минстроем России Порядка включения сведений о физическом в Национальный реестр специалистов, Регламент будет приведен в соответствии с таким Порядком).</a:t>
            </a:r>
            <a:endParaRPr lang="ru-RU" sz="20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Также осуществляется разработка программного обеспечения для создания и ведения в последующем Национального реестра специалистов. </a:t>
            </a:r>
            <a:endParaRPr lang="ru-RU" sz="20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настоящее время Национальное объединение изыскателей и проектировщиков в тестовом режиме начало принимать заявления для включения сведений о физических лицах в Национальный реестр специалистов в области инженерных изысканий и архитектурно-строительного проектирования.</a:t>
            </a:r>
            <a:endParaRPr lang="ru-RU" sz="20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252" y="108284"/>
            <a:ext cx="2374385" cy="926432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2658982" y="44913"/>
            <a:ext cx="9240252" cy="926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ru-RU" sz="3600" dirty="0" smtClean="0">
                <a:solidFill>
                  <a:prstClr val="black"/>
                </a:solidFill>
              </a:rPr>
              <a:t>НАЦИОНАЛЬНЫЙ РЕЕСТР СПЕЦИАЛИСТОВ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78857-81D4-4928-81EF-900445B5515F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9486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257108" y="1170738"/>
            <a:ext cx="11634537" cy="5225383"/>
          </a:xfrm>
          <a:prstGeom prst="rect">
            <a:avLst/>
          </a:prstGeom>
          <a:solidFill>
            <a:schemeClr val="bg2">
              <a:lumMod val="25000"/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соответствии с Регламентом о порядке создания, эксплуатации и ведении Национального реестра специалистов, саморегулируемым организациям может быть предоставлено право оператора по организации приема документов от физических лиц для включения сведений о них в Национальный реестр специалистов. </a:t>
            </a:r>
            <a:endParaRPr lang="ru-RU" sz="20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Полномочия Оператора, предоставляются саморегулируемым организациям на основании письменного обращения по установленной форме о готовности осуществлять организацию приема документов от Заявителей.</a:t>
            </a:r>
            <a:endParaRPr lang="ru-RU" sz="20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рассмотрению обращений, в ответ саморегулируемой организации, направляется уведомление о включении СРО в список операторов и файла импорта и методические рекомендации к нему. </a:t>
            </a:r>
            <a:endParaRPr lang="ru-RU" sz="20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252" y="108284"/>
            <a:ext cx="2374385" cy="926432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2658982" y="44913"/>
            <a:ext cx="9240252" cy="926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ru-RU" sz="3600" dirty="0" smtClean="0">
                <a:solidFill>
                  <a:prstClr val="black"/>
                </a:solidFill>
              </a:rPr>
              <a:t>НАЦИОНАЛЬНЫЙ РЕЕСТР СПЕЦИАЛИСТОВ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78857-81D4-4928-81EF-900445B5515F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1021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257108" y="1170738"/>
            <a:ext cx="11634537" cy="5225383"/>
          </a:xfrm>
          <a:prstGeom prst="rect">
            <a:avLst/>
          </a:prstGeom>
          <a:solidFill>
            <a:schemeClr val="bg2">
              <a:lumMod val="25000"/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Физическое лицо - Заявитель лично или посредством почтового отправления обращается в Национальное объединение с заявлением о включении сведений о нем в Национальный реестр специалистов с приложением документов, подтверждающих требование к специалисту.</a:t>
            </a:r>
            <a:endParaRPr lang="ru-RU" sz="20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Также, Заявитель может 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лично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обратиться с заявлением о включении сведений о нем в Национальный реестр специалистов к тому Оператору-саморегулируемой организации, членом которого является юридическое лицо или индивидуальный предприниматель, у которого такой Заявитель осуществляет трудовую деятельность.</a:t>
            </a:r>
            <a:endParaRPr lang="ru-RU" sz="20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252" y="108284"/>
            <a:ext cx="2374385" cy="926432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2658982" y="44913"/>
            <a:ext cx="9240252" cy="926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ru-RU" sz="3600" dirty="0" smtClean="0">
                <a:solidFill>
                  <a:prstClr val="black"/>
                </a:solidFill>
              </a:rPr>
              <a:t>НАЦИОНАЛЬНЫЙ РЕЕСТР СПЕЦИАЛИСТОВ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78857-81D4-4928-81EF-900445B5515F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077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257108" y="1170738"/>
            <a:ext cx="11634537" cy="5225383"/>
          </a:xfrm>
          <a:prstGeom prst="rect">
            <a:avLst/>
          </a:prstGeom>
          <a:solidFill>
            <a:schemeClr val="bg2">
              <a:lumMod val="25000"/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 подаче заявления и документов через Оператора, Оператором выполняются действия согласно Регламента о порядке создания, эксплуатации и ведении Национального реестра специалистов по первичной проверке и внесению сведений о Заявители в учетные формы для заполнения и направляются в Объединение посредством «экспресс-почты» или иным способом, обеспечивающим их оперативную доставку, в течение трех рабочих дней с момента внесения Оператором сведений о Заявителе в учетные формы.  </a:t>
            </a:r>
            <a:endParaRPr lang="ru-RU" sz="20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252" y="108284"/>
            <a:ext cx="2374385" cy="926432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2658982" y="44913"/>
            <a:ext cx="9240252" cy="926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ru-RU" sz="3600" dirty="0" smtClean="0">
                <a:solidFill>
                  <a:prstClr val="black"/>
                </a:solidFill>
              </a:rPr>
              <a:t>НАЦИОНАЛЬНЫЙ РЕЕСТР СПЕЦИАЛИСТОВ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78857-81D4-4928-81EF-900445B5515F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0678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257108" y="1170738"/>
            <a:ext cx="11634537" cy="5225383"/>
          </a:xfrm>
          <a:prstGeom prst="rect">
            <a:avLst/>
          </a:prstGeom>
          <a:solidFill>
            <a:schemeClr val="bg2">
              <a:lumMod val="25000"/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целях ведения Национального реестра специалистов в области инженерных изысканий и архитектурно-строительного проектирования в Национальном объединении изыскателей и проектировщиков сформировано Управление по ведению национального реестра специалистов.</a:t>
            </a:r>
            <a:endParaRPr lang="ru-RU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официальном сайте Национального объединения изыскателей и проектировщиков создан и ведется раздел «Национальный реестр специалистов», в котором на сегодняшний день размещается информация о:</a:t>
            </a:r>
            <a:endParaRPr lang="ru-RU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Нормативных документах, регламентирующих порядок ведения Национального реестра и включения в него сведений;</a:t>
            </a:r>
            <a:endParaRPr lang="ru-RU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Методических документах для саморегулируемых организаций-Операторов и Заявителей с разработанными формами для заполнения;</a:t>
            </a:r>
            <a:endParaRPr lang="ru-RU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списке Саморегулируемых организаций – операторов Национального реестра специалистов в области инженерных изысканий и архитектурно-строительного проектирования;</a:t>
            </a:r>
            <a:endParaRPr lang="ru-RU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контактах – линии поддержки по порядку ведения Национального реестра специалистов.</a:t>
            </a:r>
            <a:endParaRPr lang="ru-RU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 algn="just">
              <a:lnSpc>
                <a:spcPct val="150000"/>
              </a:lnSpc>
              <a:spcAft>
                <a:spcPts val="0"/>
              </a:spcAft>
            </a:pPr>
            <a:endParaRPr lang="ru-RU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252" y="108284"/>
            <a:ext cx="2374385" cy="926432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2658982" y="44913"/>
            <a:ext cx="9240252" cy="926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ru-RU" sz="3600" dirty="0" smtClean="0">
                <a:solidFill>
                  <a:prstClr val="black"/>
                </a:solidFill>
              </a:rPr>
              <a:t>НАЦИОНАЛЬНЫЙ РЕЕСТР СПЕЦИАЛИСТОВ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78857-81D4-4928-81EF-900445B5515F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470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Custom 17">
      <a:dk1>
        <a:srgbClr val="58585B"/>
      </a:dk1>
      <a:lt1>
        <a:sysClr val="window" lastClr="FFFFFF"/>
      </a:lt1>
      <a:dk2>
        <a:srgbClr val="DDDEDD"/>
      </a:dk2>
      <a:lt2>
        <a:srgbClr val="0C64AC"/>
      </a:lt2>
      <a:accent1>
        <a:srgbClr val="CD0920"/>
      </a:accent1>
      <a:accent2>
        <a:srgbClr val="0F5494"/>
      </a:accent2>
      <a:accent3>
        <a:srgbClr val="A5A6A5"/>
      </a:accent3>
      <a:accent4>
        <a:srgbClr val="0F5494"/>
      </a:accent4>
      <a:accent5>
        <a:srgbClr val="A5A6A5"/>
      </a:accent5>
      <a:accent6>
        <a:srgbClr val="58585B"/>
      </a:accent6>
      <a:hlink>
        <a:srgbClr val="CD0920"/>
      </a:hlink>
      <a:folHlink>
        <a:srgbClr val="0E447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469</TotalTime>
  <Words>743</Words>
  <Application>Microsoft Office PowerPoint</Application>
  <PresentationFormat>Широкоэкранный</PresentationFormat>
  <Paragraphs>67</Paragraphs>
  <Slides>11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Тема Office</vt:lpstr>
      <vt:lpstr>Office Theme</vt:lpstr>
      <vt:lpstr>НАЦИОНАЛЬНЫЙ РЕЕСТР СПЕЦИАЛИСТОВ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 ВНИМАНИЕ</vt:lpstr>
    </vt:vector>
  </TitlesOfParts>
  <Company>НОПРИЗ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Алексей В. Фролов</dc:creator>
  <cp:lastModifiedBy>Алексей В. Фролов</cp:lastModifiedBy>
  <cp:revision>165</cp:revision>
  <dcterms:created xsi:type="dcterms:W3CDTF">2017-02-08T14:53:48Z</dcterms:created>
  <dcterms:modified xsi:type="dcterms:W3CDTF">2017-04-14T06:39:23Z</dcterms:modified>
</cp:coreProperties>
</file>